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5"/>
  </p:notesMasterIdLst>
  <p:sldIdLst>
    <p:sldId id="859" r:id="rId2"/>
    <p:sldId id="1017" r:id="rId3"/>
    <p:sldId id="1040" r:id="rId4"/>
    <p:sldId id="1041" r:id="rId5"/>
    <p:sldId id="1019" r:id="rId6"/>
    <p:sldId id="1021" r:id="rId7"/>
    <p:sldId id="1023" r:id="rId8"/>
    <p:sldId id="1026" r:id="rId9"/>
    <p:sldId id="1025" r:id="rId10"/>
    <p:sldId id="1044" r:id="rId11"/>
    <p:sldId id="1045" r:id="rId12"/>
    <p:sldId id="1027" r:id="rId13"/>
    <p:sldId id="1037" r:id="rId14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91" d="100"/>
          <a:sy n="91" d="100"/>
        </p:scale>
        <p:origin x="96" y="34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2025/6/18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159102" y="-27384"/>
            <a:ext cx="67687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 高中物理 选择性必修 第一册 </a:t>
            </a:r>
            <a:r>
              <a:rPr lang="en-US" altLang="zh-CN" sz="2000" dirty="0" err="1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SDKJ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2025/6/18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7.png"/><Relationship Id="rId4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1" y="1721001"/>
            <a:ext cx="12190412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</a:t>
            </a:r>
            <a:r>
              <a:rPr lang="en-US" altLang="zh-CN" sz="5400">
                <a:solidFill>
                  <a:srgbClr val="549E39"/>
                </a:solidFill>
                <a:latin typeface="+mn-lt"/>
                <a:ea typeface="+mj-ea"/>
                <a:cs typeface="微软雅黑" panose="020B0503020204020204" pitchFamily="34" charset="-122"/>
              </a:rPr>
              <a:t>5</a:t>
            </a: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章  光的干涉、衍射和偏振</a:t>
            </a:r>
            <a:endParaRPr lang="zh-CN" altLang="en-US" sz="5400" dirty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" y="2996952"/>
            <a:ext cx="12190412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</a:t>
            </a:r>
            <a:r>
              <a:rPr lang="en-US" altLang="zh-CN" sz="4800" b="0">
                <a:solidFill>
                  <a:srgbClr val="000000"/>
                </a:solidFill>
                <a:latin typeface="+mn-lt"/>
                <a:ea typeface="微软雅黑" panose="020B0503020204020204" pitchFamily="34" charset="-122"/>
                <a:cs typeface="微软雅黑" panose="020B0503020204020204" pitchFamily="34" charset="-122"/>
              </a:rPr>
              <a:t>2</a:t>
            </a:r>
            <a:r>
              <a:rPr lang="zh-CN" altLang="en-US" sz="4800" b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节  科学</a:t>
            </a:r>
            <a:r>
              <a:rPr lang="zh-CN" altLang="en-US" sz="4800" b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测量：用双缝干涉测光的波长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91275" algn="l"/>
              </a:tabLs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已知测量头主尺的最小刻度是毫米，副尺上有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50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分度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某同学调整手轮使测量头的分划板中心刻线与某亮条纹中心对齐，并将该亮条纹定为第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条亮纹，此时测量头上游标卡尺的读数为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1.16 mm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；接着再同方向转动手轮，使分划板中心刻线与第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条亮纹中心对齐，此时测量头上游标卡尺的示数如图乙所示，则读数为</a:t>
            </a:r>
            <a:r>
              <a:rPr lang="zh-CN" altLang="zh-CN" b="1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mm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已知双缝间距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2.00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b="1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en-US" altLang="zh-CN" b="1" baseline="30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，测得双缝到毛玻璃屏的距离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0.800 m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，所测光的波长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λ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zh-CN" altLang="zh-CN" b="1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nm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保留三位有效数字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5206" y="3573016"/>
            <a:ext cx="2570783" cy="2422942"/>
          </a:xfrm>
          <a:prstGeom prst="rect">
            <a:avLst/>
          </a:prstGeom>
        </p:spPr>
      </p:pic>
      <p:pic>
        <p:nvPicPr>
          <p:cNvPr id="5" name="24答案.eps" descr="id:2147493967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00596" y="4281136"/>
            <a:ext cx="842082" cy="299992"/>
          </a:xfrm>
          <a:prstGeom prst="rect">
            <a:avLst/>
          </a:prstGeom>
        </p:spPr>
      </p:pic>
      <p:sp>
        <p:nvSpPr>
          <p:cNvPr id="9" name="矩形 8"/>
          <p:cNvSpPr/>
          <p:nvPr/>
        </p:nvSpPr>
        <p:spPr>
          <a:xfrm>
            <a:off x="1342678" y="4191471"/>
            <a:ext cx="164820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solidFill>
                  <a:srgbClr val="000000"/>
                </a:solidFill>
              </a:rPr>
              <a:t>15.02</a:t>
            </a:r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　</a:t>
            </a:r>
            <a:r>
              <a:rPr lang="en-US" altLang="zh-CN" sz="2400">
                <a:solidFill>
                  <a:srgbClr val="000000"/>
                </a:solidFill>
              </a:rPr>
              <a:t>693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918536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836712"/>
                <a:ext cx="11485848" cy="2637582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  <a:tabLst>
                    <a:tab pos="6391275" algn="l"/>
                  </a:tabLst>
                </a:pPr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            </a:t>
                </a:r>
                <a:r>
                  <a:rPr lang="zh-CN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主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尺刻度与游标尺刻度示数之和是测量头示数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游标尺是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50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分度的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每小格与主尺的差值为</a:t>
                </a:r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0.02 mm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其读数为</a:t>
                </a:r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15 mm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b="1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×</a:t>
                </a:r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0.02 mm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15.02 mm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两相邻条纹的间</a:t>
                </a:r>
                <a:r>
                  <a:rPr lang="zh-CN" altLang="zh-CN" b="1" spc="-9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距</a:t>
                </a:r>
                <a:r>
                  <a:rPr lang="en-US" altLang="zh-CN" b="1" spc="-9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Δ</a:t>
                </a:r>
                <a:r>
                  <a:rPr lang="en-US" altLang="zh-CN" b="1" i="1" spc="-9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zh-CN" altLang="zh-CN" b="1" spc="-9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 spc="-9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zh-CN" altLang="zh-CN" b="1" i="1" spc="-9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 spc="-9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𝒙</m:t>
                            </m:r>
                          </m:e>
                          <m:sub>
                            <m:r>
                              <a:rPr lang="en-US" altLang="zh-CN" b="1" i="1" spc="-9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b>
                        </m:sSub>
                        <m:r>
                          <a:rPr lang="en-US" altLang="zh-CN" b="1" i="1" spc="-9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−</m:t>
                        </m:r>
                        <m:sSub>
                          <m:sSubPr>
                            <m:ctrlPr>
                              <a:rPr lang="zh-CN" altLang="zh-CN" b="1" i="1" spc="-9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 spc="-9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𝒙</m:t>
                            </m:r>
                          </m:e>
                          <m:sub>
                            <m:r>
                              <a:rPr lang="en-US" altLang="zh-CN" b="1" i="1" spc="-9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𝟏</m:t>
                            </m:r>
                          </m:sub>
                        </m:sSub>
                      </m:num>
                      <m:den>
                        <m:r>
                          <a:rPr lang="en-US" altLang="zh-CN" b="1" i="1" spc="-9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𝟔</m:t>
                        </m:r>
                        <m:r>
                          <a:rPr lang="en-US" altLang="zh-CN" b="1" i="1" spc="-9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b="1" i="1" spc="-9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𝟏</m:t>
                        </m:r>
                      </m:den>
                    </m:f>
                  </m:oMath>
                </a14:m>
                <a:r>
                  <a:rPr lang="zh-CN" altLang="zh-CN" b="1" spc="-9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 spc="-9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 spc="-9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𝟏𝟓</m:t>
                        </m:r>
                        <m:r>
                          <m:rPr>
                            <m:nor/>
                          </m:rPr>
                          <a:rPr lang="en-US" altLang="zh-CN" b="1" spc="-9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.</m:t>
                        </m:r>
                        <m:r>
                          <a:rPr lang="en-US" altLang="zh-CN" b="1" i="1" spc="-9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𝟎𝟐</m:t>
                        </m:r>
                        <m:r>
                          <a:rPr lang="en-US" altLang="zh-CN" b="1" i="1" spc="-9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b="1" i="1" spc="-9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𝟏</m:t>
                        </m:r>
                        <m:r>
                          <m:rPr>
                            <m:nor/>
                          </m:rPr>
                          <a:rPr lang="en-US" altLang="zh-CN" b="1" spc="-9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.</m:t>
                        </m:r>
                        <m:r>
                          <a:rPr lang="en-US" altLang="zh-CN" b="1" i="1" spc="-9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𝟏𝟔</m:t>
                        </m:r>
                      </m:num>
                      <m:den>
                        <m:r>
                          <a:rPr lang="en-US" altLang="zh-CN" b="1" i="1" spc="-9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𝟓</m:t>
                        </m:r>
                      </m:den>
                    </m:f>
                  </m:oMath>
                </a14:m>
                <a:r>
                  <a:rPr lang="en-US" altLang="zh-CN" b="1" spc="-9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b="1" spc="-9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mm</a:t>
                </a:r>
                <a:r>
                  <a:rPr lang="zh-CN" altLang="zh-CN" b="1" spc="-9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spc="-9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2.772 mm</a:t>
                </a:r>
                <a:r>
                  <a:rPr lang="zh-CN" altLang="zh-CN" b="1" spc="-9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spc="-9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根据</a:t>
                </a:r>
                <a:r>
                  <a:rPr lang="en-US" altLang="zh-CN" b="1" spc="-9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Δ</a:t>
                </a:r>
                <a:r>
                  <a:rPr lang="en-US" altLang="zh-CN" b="1" i="1" spc="-9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zh-CN" altLang="zh-CN" b="1" spc="-9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 spc="-9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 spc="-9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𝒍</m:t>
                        </m:r>
                      </m:num>
                      <m:den>
                        <m:r>
                          <a:rPr lang="en-US" altLang="zh-CN" b="1" i="1" spc="-9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𝒅</m:t>
                        </m:r>
                      </m:den>
                    </m:f>
                  </m:oMath>
                </a14:m>
                <a:r>
                  <a:rPr lang="en-US" altLang="zh-CN" b="1" i="1" spc="-9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λ</a:t>
                </a:r>
                <a:r>
                  <a:rPr lang="zh-CN" altLang="zh-CN" b="1" spc="-9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spc="-9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得</a:t>
                </a:r>
                <a:r>
                  <a:rPr lang="en-US" altLang="zh-CN" b="1" i="1" spc="-9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λ</a:t>
                </a:r>
                <a:r>
                  <a:rPr lang="zh-CN" altLang="zh-CN" b="1" spc="-9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 spc="-9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 spc="-9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𝚫</m:t>
                        </m:r>
                        <m:r>
                          <a:rPr lang="en-US" altLang="zh-CN" b="1" i="1" spc="-9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𝒙</m:t>
                        </m:r>
                        <m:r>
                          <m:rPr>
                            <m:nor/>
                          </m:rPr>
                          <a:rPr lang="en-US" altLang="zh-CN" b="1" spc="-9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·</m:t>
                        </m:r>
                        <m:r>
                          <a:rPr lang="en-US" altLang="zh-CN" b="1" i="1" spc="-9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𝒅</m:t>
                        </m:r>
                      </m:num>
                      <m:den>
                        <m:r>
                          <a:rPr lang="en-US" altLang="zh-CN" b="1" i="1" spc="-9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𝒍</m:t>
                        </m:r>
                      </m:den>
                    </m:f>
                  </m:oMath>
                </a14:m>
                <a:r>
                  <a:rPr lang="zh-CN" altLang="zh-CN" b="1" spc="-9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 spc="-9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 spc="-9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  <m:r>
                          <m:rPr>
                            <m:nor/>
                          </m:rPr>
                          <a:rPr lang="en-US" altLang="zh-CN" b="1" spc="-9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.</m:t>
                        </m:r>
                        <m:r>
                          <a:rPr lang="en-US" altLang="zh-CN" b="1" i="1" spc="-9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𝟕𝟕𝟐</m:t>
                        </m:r>
                        <m:r>
                          <a:rPr lang="en-US" altLang="zh-CN" b="1" spc="-9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×</m:t>
                        </m:r>
                        <m:r>
                          <a:rPr lang="en-US" altLang="zh-CN" b="1" i="1" spc="-9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𝟏</m:t>
                        </m:r>
                        <m:sSup>
                          <m:sSupPr>
                            <m:ctrlPr>
                              <a:rPr lang="zh-CN" altLang="zh-CN" b="1" i="1" spc="-9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spc="-9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𝟎</m:t>
                            </m:r>
                          </m:e>
                          <m:sup>
                            <m:r>
                              <a:rPr lang="en-US" altLang="zh-CN" b="1" i="1" spc="-90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−</m:t>
                            </m:r>
                            <m:r>
                              <a:rPr lang="en-US" altLang="zh-CN" b="1" i="1" spc="-9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𝟑</m:t>
                            </m:r>
                          </m:sup>
                        </m:sSup>
                        <m:r>
                          <a:rPr lang="en-US" altLang="zh-CN" b="1" spc="-9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×</m:t>
                        </m:r>
                        <m:r>
                          <a:rPr lang="en-US" altLang="zh-CN" b="1" i="1" spc="-9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  <m:r>
                          <a:rPr lang="en-US" altLang="zh-CN" b="1" spc="-9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×</m:t>
                        </m:r>
                        <m:r>
                          <a:rPr lang="en-US" altLang="zh-CN" b="1" i="1" spc="-9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𝟏</m:t>
                        </m:r>
                        <m:sSup>
                          <m:sSupPr>
                            <m:ctrlPr>
                              <a:rPr lang="zh-CN" altLang="zh-CN" b="1" i="1" spc="-9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 spc="-9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𝟎</m:t>
                            </m:r>
                          </m:e>
                          <m:sup>
                            <m:r>
                              <a:rPr lang="en-US" altLang="zh-CN" b="1" i="1" spc="-90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−</m:t>
                            </m:r>
                            <m:r>
                              <a:rPr lang="en-US" altLang="zh-CN" b="1" i="1" spc="-9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𝟒</m:t>
                            </m:r>
                          </m:sup>
                        </m:sSup>
                      </m:num>
                      <m:den>
                        <m:r>
                          <a:rPr lang="en-US" altLang="zh-CN" b="1" i="1" spc="-9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𝟎</m:t>
                        </m:r>
                        <m:r>
                          <m:rPr>
                            <m:nor/>
                          </m:rPr>
                          <a:rPr lang="en-US" altLang="zh-CN" b="1" spc="-9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.</m:t>
                        </m:r>
                        <m:r>
                          <a:rPr lang="en-US" altLang="zh-CN" b="1" i="1" spc="-9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𝟖𝟎𝟎</m:t>
                        </m:r>
                      </m:den>
                    </m:f>
                  </m:oMath>
                </a14:m>
                <a:r>
                  <a:rPr lang="en-US" altLang="zh-CN" b="1" spc="-9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b="1" spc="-9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6.93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×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10</a:t>
                </a:r>
                <a:r>
                  <a:rPr lang="zh-CN" altLang="zh-CN" b="1" baseline="30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－</a:t>
                </a:r>
                <a:r>
                  <a:rPr lang="en-US" altLang="zh-CN" b="1" baseline="3000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7 </a:t>
                </a:r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693 nm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2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内容占位符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836712"/>
                <a:ext cx="11485848" cy="2637582"/>
              </a:xfrm>
              <a:blipFill>
                <a:blip r:embed="rId2"/>
                <a:stretch>
                  <a:fillRect l="-796" r="-849" b="-184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24解析.eps" descr="id:2147493960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34517" y="1052736"/>
            <a:ext cx="808161" cy="288032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43078" y="3068960"/>
            <a:ext cx="2570783" cy="24229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679229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内容占位符 3"/>
          <p:cNvSpPr txBox="1">
            <a:spLocks/>
          </p:cNvSpPr>
          <p:nvPr/>
        </p:nvSpPr>
        <p:spPr bwMode="auto">
          <a:xfrm>
            <a:off x="360854" y="4073004"/>
            <a:ext cx="11485848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6391275" algn="l"/>
              </a:tabLs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先测量</a:t>
            </a:r>
            <a:r>
              <a:rPr lang="en-US" altLang="zh-CN" b="1" i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个条纹的间距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再求出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Δ</a:t>
            </a:r>
            <a:r>
              <a:rPr lang="en-US" altLang="zh-CN" b="1" i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是采用了微量累积法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用单摆测重力加速度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的实验中单摆周期的测量采用了微量累积法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探究两个互成角度的力的合成规律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的实验中合力的测量采用了等效替代法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探究弹簧弹力与形变量的关系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的实验中弹簧的形变量的测量没有采用微量累积法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故选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91275" algn="l"/>
              </a:tabLs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为减小误差，该实验并未直接测量相邻亮条纹间的距离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Δ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，而是先测量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个亮条纹的间距，再求出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Δ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下列实验采用了类似方法的有</a:t>
            </a:r>
            <a:r>
              <a:rPr lang="zh-CN" altLang="zh-CN" b="1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9127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探究两个互成角度的力的合成规律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的实验中合力的测量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9127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探究弹簧弹力与形变量的关系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的实验中弹簧的形变量的测量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9127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用单摆测重力加速度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的实验中单摆的周期的测量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24解析.eps" descr="id:214749396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78582" y="4251841"/>
            <a:ext cx="864096" cy="307967"/>
          </a:xfrm>
          <a:prstGeom prst="rect">
            <a:avLst/>
          </a:prstGeom>
        </p:spPr>
      </p:pic>
      <p:pic>
        <p:nvPicPr>
          <p:cNvPr id="6" name="24答案.eps" descr="id:2147493967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30424" y="3670689"/>
            <a:ext cx="842082" cy="299992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1270670" y="3590268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solidFill>
                  <a:srgbClr val="000000"/>
                </a:solidFill>
              </a:rPr>
              <a:t>C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280602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566" y="855193"/>
            <a:ext cx="11512136" cy="2429791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692696"/>
                <a:ext cx="11485848" cy="2562946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  <a:tabLst>
                    <a:tab pos="6391275" algn="l"/>
                  </a:tabLst>
                </a:pPr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                           1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明确条纹间距公式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Δ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y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𝒍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𝒅</m:t>
                        </m:r>
                      </m:den>
                    </m:f>
                  </m:oMath>
                </a14:m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λ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中各物理量的意义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通过实验观察和理论总结理解条纹间距与波长成正比关系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是正确测量光的波长的关键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2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  <a:tabLst>
                    <a:tab pos="6391275" algn="l"/>
                  </a:tabLst>
                </a:pP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双缝干涉实验中测量相邻亮条纹间距时采用了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“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微量累积法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”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来减小测量误差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仿宋" panose="02010609060101010101" pitchFamily="49" charset="-122"/>
                    <a:cs typeface="Times New Roman" panose="02020603050405020304" pitchFamily="18" charset="0"/>
                  </a:rPr>
                  <a:t>与测单摆周期使用了类似方法</a:t>
                </a:r>
                <a:r>
                  <a:rPr lang="en-US" altLang="zh-CN" b="1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2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内容占位符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692696"/>
                <a:ext cx="11485848" cy="2562946"/>
              </a:xfrm>
              <a:blipFill>
                <a:blip r:embed="rId3"/>
                <a:stretch>
                  <a:fillRect l="-796" r="-849" b="-119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顿有所悟.eps" descr="id:2147493665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478582" y="980728"/>
            <a:ext cx="1944675" cy="4258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93993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12776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91275" algn="l"/>
              </a:tabLst>
            </a:pPr>
            <a:r>
              <a:rPr lang="en-US" altLang="zh-CN" b="1" smtClean="0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</a:t>
            </a:r>
            <a:r>
              <a:rPr lang="zh-CN" altLang="zh-CN" b="1" smtClean="0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实验</a:t>
            </a:r>
            <a:r>
              <a:rPr lang="zh-CN" altLang="zh-CN" b="1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原理、器材和步骤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9127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实验目的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91275" algn="l"/>
              </a:tabLs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用双缝干涉实验装置测量光的波长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91275" algn="l"/>
              </a:tabLs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学习测量微小距离的方法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9127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实验器材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22300" hangingPunct="0">
              <a:spcAft>
                <a:spcPts val="0"/>
              </a:spcAft>
              <a:tabLst>
                <a:tab pos="6391275" algn="l"/>
              </a:tabLs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光具座、双缝干涉仪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由光源、滤光片、单缝、双缝、遮光筒、毛玻璃屏、测量头组成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、学生电源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4知识过.eps" descr="id:2147493868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494806" y="883444"/>
            <a:ext cx="6966049" cy="601340"/>
          </a:xfrm>
          <a:prstGeom prst="rect">
            <a:avLst/>
          </a:prstGeom>
        </p:spPr>
      </p:pic>
      <p:pic>
        <p:nvPicPr>
          <p:cNvPr id="4" name="知识点1.eps" descr="id:2147493875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78582" y="1578962"/>
            <a:ext cx="1236455" cy="341745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5" name="内容占位符 1"/>
              <p:cNvSpPr txBox="1">
                <a:spLocks/>
              </p:cNvSpPr>
              <p:nvPr/>
            </p:nvSpPr>
            <p:spPr bwMode="auto">
              <a:xfrm>
                <a:off x="360854" y="5301208"/>
                <a:ext cx="11485848" cy="109158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spAutoFit/>
              </a:bodyPr>
              <a:lstStyle>
                <a:lvl1pPr marL="0" indent="0" algn="just" rtl="0" fontAlgn="base">
                  <a:lnSpc>
                    <a:spcPct val="150000"/>
                  </a:lnSpc>
                  <a:spcBef>
                    <a:spcPts val="0"/>
                  </a:spcBef>
                  <a:spcAft>
                    <a:spcPct val="0"/>
                  </a:spcAft>
                  <a:buFontTx/>
                  <a:buNone/>
                  <a:tabLst>
                    <a:tab pos="5645150" algn="l"/>
                    <a:tab pos="9862820" algn="l"/>
                  </a:tabLst>
                  <a:defRPr sz="24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eaLnBrk="1" hangingPunct="0">
                  <a:lnSpc>
                    <a:spcPct val="110000"/>
                  </a:lnSpc>
                  <a:spcAft>
                    <a:spcPts val="0"/>
                  </a:spcAft>
                  <a:tabLst>
                    <a:tab pos="6391275" algn="l"/>
                  </a:tabLst>
                </a:pPr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实验原理与设计</a:t>
                </a:r>
                <a:endParaRPr lang="zh-CN" altLang="zh-CN" sz="120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eaLnBrk="1" hangingPunct="0">
                  <a:lnSpc>
                    <a:spcPct val="110000"/>
                  </a:lnSpc>
                  <a:spcAft>
                    <a:spcPts val="0"/>
                  </a:spcAft>
                  <a:tabLst>
                    <a:tab pos="6391275" algn="l"/>
                  </a:tabLs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根据双缝干涉的条纹间距公式可得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λ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𝒅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𝒍</m:t>
                        </m:r>
                      </m:den>
                    </m:f>
                  </m:oMath>
                </a14:m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Δ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y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，分别测量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d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、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l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和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Δ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y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，可求得光波波长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20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5" name="内容占位符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60854" y="5301208"/>
                <a:ext cx="11485848" cy="1091581"/>
              </a:xfrm>
              <a:prstGeom prst="rect">
                <a:avLst/>
              </a:prstGeom>
              <a:blipFill>
                <a:blip r:embed="rId4"/>
                <a:stretch>
                  <a:fillRect l="-796" t="-5587" b="-4469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863988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9127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实验步骤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91275" algn="l"/>
              </a:tabLs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如图所示，在光具座上把各光学元件装配好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从遮光筒上取下双缝，打开电源，调节光源的高度，直到光束能沿遮光筒的轴线射到毛玻璃屏的中心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放上单缝和双缝，使它们的距离为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～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 cm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，并保持相互平行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注意各光学元件中心应大致位于遮光筒的轴线上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hjqw85n.jpg" descr="id:2147493546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006974" y="3068960"/>
            <a:ext cx="4925484" cy="1512168"/>
          </a:xfrm>
          <a:prstGeom prst="rect">
            <a:avLst/>
          </a:prstGeom>
        </p:spPr>
      </p:pic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9998" y="4553068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6391275" algn="l"/>
              </a:tabLst>
            </a:pP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观察光屏上的白光干涉条纹的特点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给光源加上不同的滤光片，看条纹的色彩、间距发生了什么变化，相邻亮条纹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或暗条纹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的间距是否相等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6391275" algn="l"/>
              </a:tabLst>
            </a:pP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记下双缝间的距离</a:t>
            </a:r>
            <a:r>
              <a:rPr lang="en-US" altLang="zh-CN" b="1" i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和双缝到光屏的距离</a:t>
            </a:r>
            <a:r>
              <a:rPr lang="en-US" altLang="zh-CN" b="1" i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041158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80131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91275" algn="l"/>
              </a:tabLs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转动手轮，先使分划板中心刻线对准某条亮条纹中心，如图所示，记下此时的读数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继续转动手轮，使分划板中心刻线移过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条条纹，对齐另一亮条纹中心，再记下此时的读数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转动手轮进行测量时，一次测量中不要反向旋转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 hangingPunct="0">
              <a:spcAft>
                <a:spcPts val="0"/>
              </a:spcAft>
              <a:tabLst>
                <a:tab pos="6391275" algn="l"/>
              </a:tabLst>
            </a:pPr>
            <a:endParaRPr lang="en-US" altLang="zh-CN" sz="1200" b="1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91275" algn="l"/>
              </a:tabLst>
            </a:pPr>
            <a:endParaRPr lang="en-US" altLang="zh-CN" sz="1200" b="1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91275" algn="l"/>
              </a:tabLst>
            </a:pPr>
            <a:endParaRPr lang="en-US" altLang="zh-CN" sz="1200" b="1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91275" algn="l"/>
              </a:tabLst>
            </a:pPr>
            <a:endParaRPr lang="en-US" altLang="zh-CN" sz="1200" b="1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91275" algn="l"/>
              </a:tabLst>
            </a:pP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ctr" hangingPunct="0">
              <a:spcAft>
                <a:spcPts val="0"/>
              </a:spcAft>
              <a:tabLst>
                <a:tab pos="639127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91275" algn="l"/>
              </a:tabLs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把测量结果记录在数据表格中，算出两次读数之差，并求出相邻亮条纹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或暗条纹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的平均间距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Δ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求出光的波长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bq1.jpg" descr="id:2147493553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5087094" y="2492896"/>
            <a:ext cx="1749792" cy="17423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80201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64704"/>
                <a:ext cx="11485848" cy="5163978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  <a:tabLst>
                    <a:tab pos="6391275" algn="l"/>
                  </a:tabLst>
                </a:pPr>
                <a:r>
                  <a:rPr lang="en-US" altLang="zh-CN" b="1" smtClean="0">
                    <a:solidFill>
                      <a:srgbClr val="00A451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                     </a:t>
                </a:r>
                <a:r>
                  <a:rPr lang="zh-CN" altLang="zh-CN" b="1" smtClean="0">
                    <a:solidFill>
                      <a:srgbClr val="00A451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数据处理</a:t>
                </a:r>
                <a:endParaRPr lang="zh-CN" altLang="zh-CN" sz="12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  <a:tabLst>
                    <a:tab pos="6391275" algn="l"/>
                  </a:tabLst>
                </a:pP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转动手轮，使分划板中心刻线对齐某条亮条纹的中央，记下手轮上的读数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；转动手轮，使分划板中心刻线移动至另一条亮条纹的中央，记下此时手轮上的读数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en-US" altLang="zh-CN" b="1" baseline="-2500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；并记下两次测量的条纹数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，则相邻两亮条纹间距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Δ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y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zh-CN" altLang="zh-CN" b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｜</m:t>
                        </m:r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𝒂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b>
                        </m:sSub>
                        <m: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－</m:t>
                        </m:r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𝒂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𝟏</m:t>
                            </m:r>
                          </m:sub>
                        </m:sSub>
                        <m:r>
                          <m:rPr>
                            <m:nor/>
                          </m:rPr>
                          <a:rPr lang="zh-CN" altLang="zh-CN" b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｜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𝒏</m:t>
                        </m:r>
                        <m: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－</m:t>
                        </m:r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𝟏</m:t>
                        </m:r>
                      </m:den>
                    </m:f>
                  </m:oMath>
                </a14:m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2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  <a:tabLst>
                    <a:tab pos="6391275" algn="l"/>
                  </a:tabLst>
                </a:pP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用刻度尺测量双缝到光屏的距离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l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双缝间距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d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是已知的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).</a:t>
                </a:r>
                <a:endParaRPr lang="zh-CN" altLang="zh-CN" sz="12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  <a:tabLst>
                    <a:tab pos="6391275" algn="l"/>
                  </a:tabLst>
                </a:pP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将测得的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l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、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Δ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y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代入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Δ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y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𝒍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𝒅</m:t>
                        </m:r>
                      </m:den>
                    </m:f>
                  </m:oMath>
                </a14:m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λ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，求出光的波长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λ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2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  <a:tabLst>
                    <a:tab pos="6391275" algn="l"/>
                  </a:tabLst>
                </a:pP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多次重复上述步骤，求出波长的平均值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2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  <a:tabLst>
                    <a:tab pos="6391275" algn="l"/>
                  </a:tabLst>
                </a:pP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5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换用不同的滤光片，重复上述实验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2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" name="内容占位符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64704"/>
                <a:ext cx="11485848" cy="5163978"/>
              </a:xfrm>
              <a:blipFill>
                <a:blip r:embed="rId2"/>
                <a:stretch>
                  <a:fillRect l="-796" r="-849" b="-35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知识点2.eps" descr="id:2147493896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50590" y="909199"/>
            <a:ext cx="1413871" cy="3759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34252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64704"/>
            <a:ext cx="11485848" cy="390023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91275" algn="l"/>
              </a:tabLst>
            </a:pPr>
            <a:r>
              <a:rPr lang="en-US" altLang="zh-CN" b="1" smtClean="0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 </a:t>
            </a:r>
            <a:r>
              <a:rPr lang="zh-CN" altLang="zh-CN" b="1" smtClean="0">
                <a:solidFill>
                  <a:srgbClr val="00A45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误差分析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9127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测双缝到屏的距离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带来的误差，可通过选用毫米刻度尺，进行多次测量求平均值的办法来减小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9127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测条纹间距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Δ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带来的误差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91275" algn="l"/>
              </a:tabLs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干涉条纹没有调到最清晰的程度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91275" algn="l"/>
              </a:tabLs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分划板刻线与干涉条纹不平行，中心刻线没有恰好位于条纹中心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91275" algn="l"/>
              </a:tabLs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测量多条亮条纹间的距离时读数不准确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知识点3.eps" descr="id:2147493903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91769" y="980728"/>
            <a:ext cx="1426973" cy="379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906437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1484784"/>
                <a:ext cx="11485848" cy="3539623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  <a:tabLst>
                    <a:tab pos="6391275" algn="l"/>
                  </a:tabLst>
                </a:pPr>
                <a:r>
                  <a:rPr lang="en-US" altLang="zh-CN" b="1" smtClean="0">
                    <a:solidFill>
                      <a:srgbClr val="00A451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             </a:t>
                </a:r>
                <a:r>
                  <a:rPr lang="zh-CN" altLang="zh-CN" b="1" smtClean="0">
                    <a:solidFill>
                      <a:srgbClr val="00A451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测量</a:t>
                </a:r>
                <a:r>
                  <a:rPr lang="zh-CN" altLang="zh-CN" b="1">
                    <a:solidFill>
                      <a:srgbClr val="00A451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头及读数</a:t>
                </a:r>
                <a:endParaRPr lang="zh-CN" altLang="zh-CN" sz="12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  <a:tabLst>
                    <a:tab pos="6391275" algn="l"/>
                  </a:tabLst>
                </a:pP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实验中干涉条纹间距的测量使用的仪器称为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“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测量头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”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 测量头由分划板、目镜、手轮等构成，如图所示，测量时先转动测量头，让分划板中心刻线与干涉条纹平行，然后转动手轮，使分划板向左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或向右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移动，直至分划板的中心刻线与条纹的中心对齐，记下此时读数，再转动手轮，用同样的方法测出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个亮纹间的距离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，则可求出相邻两亮条纹间的距离为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Δ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x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𝒂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𝒏</m:t>
                        </m:r>
                        <m:r>
                          <a:rPr lang="en-US" altLang="zh-CN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𝟏</m:t>
                        </m:r>
                      </m:den>
                    </m:f>
                  </m:oMath>
                </a14:m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2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内容占位符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1484784"/>
                <a:ext cx="11485848" cy="3539623"/>
              </a:xfrm>
              <a:blipFill>
                <a:blip r:embed="rId2"/>
                <a:stretch>
                  <a:fillRect l="-796" r="-849" b="-86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24要点破.eps" descr="id:2147493931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2697398" y="911131"/>
            <a:ext cx="6638168" cy="573653"/>
          </a:xfrm>
          <a:prstGeom prst="rect">
            <a:avLst/>
          </a:prstGeom>
        </p:spPr>
      </p:pic>
      <p:pic>
        <p:nvPicPr>
          <p:cNvPr id="4" name="要点.eps" descr="id:2147493938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478325" y="1609368"/>
            <a:ext cx="864353" cy="379472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67214" y="4293096"/>
            <a:ext cx="3587722" cy="19630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949256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4623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91275" algn="l"/>
              </a:tabLs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图所示，在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用双缝干涉测量光的波长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的实验中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要增大观察到的条纹间距，正确的做法是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9127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增大双缝与测量头间的距离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9127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增大单缝与双缝间的距离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9127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增大滤光片与单缝间的距离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9127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增大单缝与光源间的距离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4典例1.eps" descr="id:2147493953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78582" y="905454"/>
            <a:ext cx="1127935" cy="363305"/>
          </a:xfrm>
          <a:prstGeom prst="rect">
            <a:avLst/>
          </a:prstGeom>
        </p:spPr>
      </p:pic>
      <p:pic>
        <p:nvPicPr>
          <p:cNvPr id="4" name="24答案.eps" descr="id:2147493967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95835" y="4301723"/>
            <a:ext cx="808510" cy="288032"/>
          </a:xfrm>
          <a:prstGeom prst="rect">
            <a:avLst/>
          </a:prstGeom>
        </p:spPr>
      </p:pic>
      <p:pic>
        <p:nvPicPr>
          <p:cNvPr id="5" name="wla665.jpg" descr="id:2147493609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5519142" y="2060848"/>
            <a:ext cx="4223076" cy="1296144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1295234" y="4212462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solidFill>
                  <a:srgbClr val="000000"/>
                </a:solidFill>
              </a:rPr>
              <a:t>A</a:t>
            </a:r>
            <a:endParaRPr lang="zh-CN" alt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内容占位符 1"/>
              <p:cNvSpPr txBox="1">
                <a:spLocks/>
              </p:cNvSpPr>
              <p:nvPr/>
            </p:nvSpPr>
            <p:spPr bwMode="auto">
              <a:xfrm>
                <a:off x="360854" y="4437112"/>
                <a:ext cx="11485848" cy="20089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spAutoFit/>
              </a:bodyPr>
              <a:lstStyle>
                <a:lvl1pPr marL="0" indent="0" algn="just" rtl="0" fontAlgn="base">
                  <a:lnSpc>
                    <a:spcPct val="150000"/>
                  </a:lnSpc>
                  <a:spcBef>
                    <a:spcPts val="0"/>
                  </a:spcBef>
                  <a:spcAft>
                    <a:spcPct val="0"/>
                  </a:spcAft>
                  <a:buFontTx/>
                  <a:buNone/>
                  <a:tabLst>
                    <a:tab pos="5645150" algn="l"/>
                    <a:tab pos="9862820" algn="l"/>
                  </a:tabLst>
                  <a:defRPr sz="24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eaLnBrk="1" hangingPunct="0">
                  <a:spcAft>
                    <a:spcPts val="0"/>
                  </a:spcAft>
                  <a:tabLst>
                    <a:tab pos="6391275" algn="l"/>
                  </a:tabLst>
                </a:pPr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           </a:t>
                </a:r>
                <a:r>
                  <a:rPr lang="zh-CN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根据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条纹间距公式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Δ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y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𝒍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𝒅</m:t>
                        </m:r>
                      </m:den>
                    </m:f>
                  </m:oMath>
                </a14:m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λ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可知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增大单缝与双缝间的距离、增大滤光片与单缝间的距离、增大单缝与光源间的距离都不会改变条纹间距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故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、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、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D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错误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；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增大双缝与测量头间的距离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即</a:t>
                </a:r>
                <a:r>
                  <a:rPr lang="en-US" altLang="zh-CN" b="1" i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l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增大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则条纹间距增大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故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正确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故选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20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8" name="内容占位符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60854" y="4437112"/>
                <a:ext cx="11485848" cy="2008948"/>
              </a:xfrm>
              <a:prstGeom prst="rect">
                <a:avLst/>
              </a:prstGeom>
              <a:blipFill>
                <a:blip r:embed="rId5"/>
                <a:stretch>
                  <a:fillRect l="-796" r="-849" b="-3040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24解析.eps" descr="id:2147493960;FounderCES"/>
          <p:cNvPicPr/>
          <p:nvPr/>
        </p:nvPicPr>
        <p:blipFill>
          <a:blip r:embed="rId6"/>
          <a:stretch>
            <a:fillRect/>
          </a:stretch>
        </p:blipFill>
        <p:spPr>
          <a:xfrm>
            <a:off x="495834" y="4797152"/>
            <a:ext cx="808161" cy="2880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12256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64704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6391275" algn="l"/>
              </a:tabLs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现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用如图甲所示的双缝干涉实验装置来测量光的波长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6391275" algn="l"/>
              </a:tabLst>
            </a:pP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在组装仪器时单缝和双缝应该相互</a:t>
            </a:r>
            <a:r>
              <a:rPr lang="zh-CN" altLang="zh-CN" b="1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填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垂直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或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平行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”)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放置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4典例2.eps" descr="id:2147493974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78582" y="900164"/>
            <a:ext cx="1224136" cy="393921"/>
          </a:xfrm>
          <a:prstGeom prst="rect">
            <a:avLst/>
          </a:prstGeom>
        </p:spPr>
      </p:pic>
      <p:pic>
        <p:nvPicPr>
          <p:cNvPr id="4" name="24答案.eps" descr="id:2147493967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02431" y="4472161"/>
            <a:ext cx="912255" cy="324991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70870" y="2060848"/>
            <a:ext cx="5915025" cy="2143125"/>
          </a:xfrm>
          <a:prstGeom prst="rect">
            <a:avLst/>
          </a:prstGeom>
        </p:spPr>
      </p:pic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4915106"/>
            <a:ext cx="1148584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6391275" algn="l"/>
              </a:tabLs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在组装仪器时单缝和双缝应该相互平行放置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7" name="24解析.eps" descr="id:2147493960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534517" y="5085184"/>
            <a:ext cx="880169" cy="313696"/>
          </a:xfrm>
          <a:prstGeom prst="rect">
            <a:avLst/>
          </a:prstGeom>
        </p:spPr>
      </p:pic>
      <p:sp>
        <p:nvSpPr>
          <p:cNvPr id="10" name="矩形 9"/>
          <p:cNvSpPr/>
          <p:nvPr/>
        </p:nvSpPr>
        <p:spPr>
          <a:xfrm>
            <a:off x="1414686" y="4365104"/>
            <a:ext cx="8034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平行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545953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0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135</TotalTime>
  <Words>1029</Words>
  <Application>Microsoft Office PowerPoint</Application>
  <PresentationFormat>自定义</PresentationFormat>
  <Paragraphs>58</Paragraphs>
  <Slides>13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13</vt:i4>
      </vt:variant>
    </vt:vector>
  </HeadingPairs>
  <TitlesOfParts>
    <vt:vector size="23" baseType="lpstr">
      <vt:lpstr>仿宋</vt:lpstr>
      <vt:lpstr>黑体</vt:lpstr>
      <vt:lpstr>楷体</vt:lpstr>
      <vt:lpstr>宋体</vt:lpstr>
      <vt:lpstr>微软雅黑</vt:lpstr>
      <vt:lpstr>Arial</vt:lpstr>
      <vt:lpstr>Calibri</vt:lpstr>
      <vt:lpstr>Cambria Math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386</cp:revision>
  <dcterms:created xsi:type="dcterms:W3CDTF">2020-11-06T05:24:00Z</dcterms:created>
  <dcterms:modified xsi:type="dcterms:W3CDTF">2025-06-18T03:10:32Z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